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sldIdLst>
    <p:sldId id="270" r:id="rId2"/>
    <p:sldId id="299" r:id="rId3"/>
    <p:sldId id="304" r:id="rId4"/>
    <p:sldId id="300" r:id="rId5"/>
    <p:sldId id="305" r:id="rId6"/>
    <p:sldId id="266" r:id="rId7"/>
    <p:sldId id="265" r:id="rId8"/>
    <p:sldId id="268" r:id="rId9"/>
    <p:sldId id="307" r:id="rId10"/>
    <p:sldId id="308" r:id="rId11"/>
    <p:sldId id="309" r:id="rId12"/>
    <p:sldId id="306" r:id="rId13"/>
    <p:sldId id="269" r:id="rId14"/>
    <p:sldId id="310" r:id="rId15"/>
    <p:sldId id="311" r:id="rId16"/>
    <p:sldId id="31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226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100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9154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7520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7376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320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6294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85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8048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4716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447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81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617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51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5809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545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83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533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680F2D-309C-4F42-8322-A39AE90EFEE5}" type="datetimeFigureOut">
              <a:rPr lang="en-CN" smtClean="0"/>
              <a:t>2021/5/10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A55DC1-FFD0-104A-93AE-6203D24D784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4061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1" t="17808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chemeClr val="bg2">
                    <a:lumMod val="7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Lecture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07</a:t>
            </a:r>
            <a:b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CN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Deep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Learning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Neural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Ntworks</a:t>
            </a:r>
            <a:br>
              <a:rPr lang="en-US" altLang="zh-CN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2300">
                <a:solidFill>
                  <a:schemeClr val="bg2">
                    <a:lumMod val="7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The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Kernel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Ability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For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Artificial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r>
              <a:rPr lang="en-US" altLang="zh-CN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Intelligence</a:t>
            </a:r>
            <a:r>
              <a:rPr lang="zh-CN" altLang="en-US" sz="2300">
                <a:solidFill>
                  <a:schemeClr val="bg2">
                    <a:lumMod val="75000"/>
                  </a:schemeClr>
                </a:solidFill>
                <a:latin typeface="+mn-lt"/>
                <a:ea typeface="KaiTi" panose="02010609060101010101" pitchFamily="49" charset="-122"/>
              </a:rPr>
              <a:t> </a:t>
            </a:r>
            <a:endParaRPr lang="en-CN" sz="2300">
              <a:solidFill>
                <a:schemeClr val="bg2">
                  <a:lumMod val="75000"/>
                </a:schemeClr>
              </a:solidFill>
              <a:latin typeface="+mn-lt"/>
              <a:ea typeface="KaiTi" panose="02010609060101010101" pitchFamily="49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endParaRPr lang="en-CN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高民权</a:t>
            </a:r>
            <a:endParaRPr lang="en-CN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2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96A8-1D10-4F4A-8A2E-F6CC13C30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clipping</a:t>
            </a:r>
            <a:endParaRPr lang="en-CN" dirty="0"/>
          </a:p>
        </p:txBody>
      </p:sp>
      <p:sp>
        <p:nvSpPr>
          <p:cNvPr id="137" name="Rounded Rectangle 35">
            <a:extLst>
              <a:ext uri="{FF2B5EF4-FFF2-40B4-BE49-F238E27FC236}">
                <a16:creationId xmlns:a16="http://schemas.microsoft.com/office/drawing/2014/main" id="{0FE40413-DAD3-4AA7-ACB7-7990057D9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radient Clipping Definition | DeepAI">
            <a:extLst>
              <a:ext uri="{FF2B5EF4-FFF2-40B4-BE49-F238E27FC236}">
                <a16:creationId xmlns:a16="http://schemas.microsoft.com/office/drawing/2014/main" id="{C8E2F282-B6D1-774F-87EC-8D687015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961" y="1339433"/>
            <a:ext cx="5204358" cy="1275067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ounded Rectangle 37">
            <a:extLst>
              <a:ext uri="{FF2B5EF4-FFF2-40B4-BE49-F238E27FC236}">
                <a16:creationId xmlns:a16="http://schemas.microsoft.com/office/drawing/2014/main" id="{BA6D4FFB-0720-4309-929E-0CCD2E560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Gradient clipping in pytorch has no effect (Gradient exploding still  happens) - Stack Overflow">
            <a:extLst>
              <a:ext uri="{FF2B5EF4-FFF2-40B4-BE49-F238E27FC236}">
                <a16:creationId xmlns:a16="http://schemas.microsoft.com/office/drawing/2014/main" id="{F8BB90EE-0276-2B40-813D-AAD0B4F9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961" y="4593192"/>
            <a:ext cx="5204358" cy="546458"/>
          </a:xfrm>
          <a:prstGeom prst="roundRect">
            <a:avLst>
              <a:gd name="adj" fmla="val 5453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D1CF-D887-6741-9118-2505EF505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CN" dirty="0"/>
              <a:t>直接将过大的梯度值变小</a:t>
            </a:r>
          </a:p>
        </p:txBody>
      </p:sp>
    </p:spTree>
    <p:extLst>
      <p:ext uri="{BB962C8B-B14F-4D97-AF65-F5344CB8AC3E}">
        <p14:creationId xmlns:p14="http://schemas.microsoft.com/office/powerpoint/2010/main" val="165300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3F73-ADC8-9C4F-82C0-9A3C0517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CN" dirty="0"/>
              <a:t>ra</a:t>
            </a:r>
            <a:r>
              <a:rPr lang="en-US" altLang="zh-CN" dirty="0" err="1"/>
              <a:t>dient</a:t>
            </a:r>
            <a:r>
              <a:rPr lang="zh-CN" altLang="en-US" dirty="0"/>
              <a:t> </a:t>
            </a:r>
            <a:r>
              <a:rPr lang="en-US" altLang="zh-CN" dirty="0" err="1"/>
              <a:t>chekcing</a:t>
            </a:r>
            <a:r>
              <a:rPr lang="zh-CN" altLang="en-US" dirty="0"/>
              <a:t> 梯度检查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FDAF9-355C-CC4A-8C32-B72EC3A58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W</a:t>
            </a:r>
            <a:r>
              <a:rPr lang="en-CN" dirty="0"/>
              <a:t>hen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122" name="Picture 2" descr="Neural Networks | BILLY INN">
            <a:extLst>
              <a:ext uri="{FF2B5EF4-FFF2-40B4-BE49-F238E27FC236}">
                <a16:creationId xmlns:a16="http://schemas.microsoft.com/office/drawing/2014/main" id="{0FE57577-E72C-2D4B-A9E7-B26D8260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2" y="3019926"/>
            <a:ext cx="6032501" cy="305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9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004C-6573-424B-83F5-492FA397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07625-061F-C24B-A7A1-B1171AF2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82698"/>
            <a:ext cx="5788191" cy="4270765"/>
          </a:xfrm>
        </p:spPr>
        <p:txBody>
          <a:bodyPr/>
          <a:lstStyle/>
          <a:p>
            <a:r>
              <a:rPr lang="en-US" dirty="0" err="1"/>
              <a:t>如果深度学习模型不ok</a:t>
            </a:r>
            <a:r>
              <a:rPr lang="zh-CN" altLang="en-US" dirty="0"/>
              <a:t>，那么将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调小基本上可以让所有模型变化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但是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我们可以设置成</a:t>
            </a:r>
            <a:r>
              <a:rPr lang="zh-CN" altLang="en-US" dirty="0"/>
              <a:t> </a:t>
            </a:r>
            <a:r>
              <a:rPr lang="en-US" altLang="zh-CN" dirty="0"/>
              <a:t>learning-rate</a:t>
            </a:r>
            <a:r>
              <a:rPr lang="zh-CN" altLang="en-US" dirty="0"/>
              <a:t>和</a:t>
            </a:r>
            <a:r>
              <a:rPr lang="en-US" altLang="zh-CN" dirty="0"/>
              <a:t>loss</a:t>
            </a:r>
            <a:r>
              <a:rPr lang="zh-CN" altLang="en-US" dirty="0"/>
              <a:t>是一个相关的函数，</a:t>
            </a:r>
            <a:endParaRPr lang="en-US" altLang="zh-CN" dirty="0"/>
          </a:p>
          <a:p>
            <a:r>
              <a:rPr lang="en-US" altLang="zh-CN" dirty="0"/>
              <a:t>Loss</a:t>
            </a:r>
            <a:r>
              <a:rPr lang="zh-CN" altLang="en-US" dirty="0"/>
              <a:t>越小，</a:t>
            </a:r>
            <a:r>
              <a:rPr lang="en-US" altLang="zh-CN" dirty="0"/>
              <a:t>learning-rate</a:t>
            </a:r>
            <a:r>
              <a:rPr lang="zh-CN" altLang="en-US" dirty="0"/>
              <a:t>越小 </a:t>
            </a:r>
            <a:r>
              <a:rPr lang="en-US" altLang="zh-CN" dirty="0"/>
              <a:t>(learning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decay)</a:t>
            </a:r>
          </a:p>
          <a:p>
            <a:endParaRPr lang="en-US" dirty="0"/>
          </a:p>
          <a:p>
            <a:r>
              <a:rPr lang="en-US" dirty="0" err="1"/>
              <a:t>当我们发现loss连续k次不下降的时候</a:t>
            </a:r>
            <a:r>
              <a:rPr lang="zh-CN" altLang="en-US" dirty="0"/>
              <a:t>，我们可以提前停止训练过程，这个方法叫做“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stop</a:t>
            </a:r>
            <a:r>
              <a:rPr lang="zh-CN" altLang="en-US" dirty="0"/>
              <a:t>”</a:t>
            </a:r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6146" name="Picture 2" descr="CS231n Convolutional Neural Networks for Visual Recognition">
            <a:extLst>
              <a:ext uri="{FF2B5EF4-FFF2-40B4-BE49-F238E27FC236}">
                <a16:creationId xmlns:a16="http://schemas.microsoft.com/office/drawing/2014/main" id="{F4CED4D4-DC2B-9E4B-B250-9242F4CB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726" y="1757056"/>
            <a:ext cx="5189348" cy="46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9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5AF8-9338-054A-B1D9-60DA7166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Optimizer</a:t>
            </a:r>
            <a:r>
              <a:rPr lang="zh-CN" altLang="en-US" dirty="0"/>
              <a:t> 不同的优化方法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64D5-6031-574C-B42A-5E51CC42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8" y="1315675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 err="1"/>
              <a:t>v.s</a:t>
            </a:r>
            <a:r>
              <a:rPr lang="zh-CN" altLang="en-US" dirty="0"/>
              <a:t> </a:t>
            </a:r>
            <a:r>
              <a:rPr lang="en-US" altLang="zh-CN" dirty="0"/>
              <a:t>Mini-Batch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2A5656-AFA4-8B48-9BF0-5D3DAFFD8730}"/>
              </a:ext>
            </a:extLst>
          </p:cNvPr>
          <p:cNvSpPr/>
          <p:nvPr/>
        </p:nvSpPr>
        <p:spPr>
          <a:xfrm>
            <a:off x="685799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A9B1A0-5942-3F4D-90FE-84906E554055}"/>
              </a:ext>
            </a:extLst>
          </p:cNvPr>
          <p:cNvSpPr/>
          <p:nvPr/>
        </p:nvSpPr>
        <p:spPr>
          <a:xfrm>
            <a:off x="1213935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978F6A-EFE4-7646-A525-14E1B3CB9992}"/>
              </a:ext>
            </a:extLst>
          </p:cNvPr>
          <p:cNvSpPr/>
          <p:nvPr/>
        </p:nvSpPr>
        <p:spPr>
          <a:xfrm>
            <a:off x="1713580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52D6F5-5FDD-A744-88F9-4C5769288FDF}"/>
              </a:ext>
            </a:extLst>
          </p:cNvPr>
          <p:cNvSpPr/>
          <p:nvPr/>
        </p:nvSpPr>
        <p:spPr>
          <a:xfrm>
            <a:off x="2241716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CD950E-8DC6-3D43-A581-5078EB762E78}"/>
              </a:ext>
            </a:extLst>
          </p:cNvPr>
          <p:cNvSpPr/>
          <p:nvPr/>
        </p:nvSpPr>
        <p:spPr>
          <a:xfrm>
            <a:off x="2782552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FFEB80-0115-694B-AF46-CE8C9ABAD9EC}"/>
              </a:ext>
            </a:extLst>
          </p:cNvPr>
          <p:cNvSpPr/>
          <p:nvPr/>
        </p:nvSpPr>
        <p:spPr>
          <a:xfrm>
            <a:off x="3493919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419E37-EF7C-C64D-9408-826A313966A6}"/>
              </a:ext>
            </a:extLst>
          </p:cNvPr>
          <p:cNvSpPr/>
          <p:nvPr/>
        </p:nvSpPr>
        <p:spPr>
          <a:xfrm>
            <a:off x="4022055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78EBF-6136-A34E-8A61-1DD222A28074}"/>
              </a:ext>
            </a:extLst>
          </p:cNvPr>
          <p:cNvSpPr/>
          <p:nvPr/>
        </p:nvSpPr>
        <p:spPr>
          <a:xfrm>
            <a:off x="4521700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A372CC-E825-0C41-899E-2003BB1C00F6}"/>
              </a:ext>
            </a:extLst>
          </p:cNvPr>
          <p:cNvSpPr/>
          <p:nvPr/>
        </p:nvSpPr>
        <p:spPr>
          <a:xfrm>
            <a:off x="5049836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F1B330-2347-6A41-9562-2149AE02DFF3}"/>
              </a:ext>
            </a:extLst>
          </p:cNvPr>
          <p:cNvSpPr/>
          <p:nvPr/>
        </p:nvSpPr>
        <p:spPr>
          <a:xfrm>
            <a:off x="5590672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FE5592-B1F2-2C4B-81E8-EEC46A2C193A}"/>
              </a:ext>
            </a:extLst>
          </p:cNvPr>
          <p:cNvSpPr/>
          <p:nvPr/>
        </p:nvSpPr>
        <p:spPr>
          <a:xfrm>
            <a:off x="6437645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7F79E7-1464-9746-9844-99B70E8B487E}"/>
              </a:ext>
            </a:extLst>
          </p:cNvPr>
          <p:cNvSpPr/>
          <p:nvPr/>
        </p:nvSpPr>
        <p:spPr>
          <a:xfrm>
            <a:off x="6965781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5C3922-CC4E-C14F-B6D8-45636C27E9CF}"/>
              </a:ext>
            </a:extLst>
          </p:cNvPr>
          <p:cNvSpPr/>
          <p:nvPr/>
        </p:nvSpPr>
        <p:spPr>
          <a:xfrm>
            <a:off x="7465426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18E64E-F24A-6745-8EC7-3FC33879B6AB}"/>
              </a:ext>
            </a:extLst>
          </p:cNvPr>
          <p:cNvSpPr/>
          <p:nvPr/>
        </p:nvSpPr>
        <p:spPr>
          <a:xfrm>
            <a:off x="7993562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4F9533-8FB1-D748-8E48-1F79F27B2504}"/>
              </a:ext>
            </a:extLst>
          </p:cNvPr>
          <p:cNvSpPr/>
          <p:nvPr/>
        </p:nvSpPr>
        <p:spPr>
          <a:xfrm>
            <a:off x="8534398" y="2897307"/>
            <a:ext cx="321679" cy="3267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0742CD-F238-DC44-B59B-74AA5AE6D913}"/>
              </a:ext>
            </a:extLst>
          </p:cNvPr>
          <p:cNvSpPr/>
          <p:nvPr/>
        </p:nvSpPr>
        <p:spPr>
          <a:xfrm>
            <a:off x="685799" y="3470515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94C7B-F753-214A-A42A-ED1935700B13}"/>
              </a:ext>
            </a:extLst>
          </p:cNvPr>
          <p:cNvSpPr/>
          <p:nvPr/>
        </p:nvSpPr>
        <p:spPr>
          <a:xfrm>
            <a:off x="1213935" y="3470515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23F3FF-AFCD-8543-A811-98DE54BEC399}"/>
              </a:ext>
            </a:extLst>
          </p:cNvPr>
          <p:cNvSpPr/>
          <p:nvPr/>
        </p:nvSpPr>
        <p:spPr>
          <a:xfrm>
            <a:off x="1713580" y="3470515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A7D553-6A6F-8240-902F-807E751FA20D}"/>
              </a:ext>
            </a:extLst>
          </p:cNvPr>
          <p:cNvSpPr/>
          <p:nvPr/>
        </p:nvSpPr>
        <p:spPr>
          <a:xfrm>
            <a:off x="2241716" y="3470515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FF18F2-2704-7742-B78D-CEDBF8175245}"/>
              </a:ext>
            </a:extLst>
          </p:cNvPr>
          <p:cNvSpPr/>
          <p:nvPr/>
        </p:nvSpPr>
        <p:spPr>
          <a:xfrm>
            <a:off x="2782552" y="3470515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24517-F3D8-BD4C-9EC4-E496D884682B}"/>
              </a:ext>
            </a:extLst>
          </p:cNvPr>
          <p:cNvSpPr/>
          <p:nvPr/>
        </p:nvSpPr>
        <p:spPr>
          <a:xfrm>
            <a:off x="4022055" y="3447827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8A3A3-6EA1-2246-B0FB-AF33EFA35283}"/>
              </a:ext>
            </a:extLst>
          </p:cNvPr>
          <p:cNvSpPr/>
          <p:nvPr/>
        </p:nvSpPr>
        <p:spPr>
          <a:xfrm>
            <a:off x="5049836" y="3447827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E69C81-3512-124D-ADC8-59CBC6A297C8}"/>
              </a:ext>
            </a:extLst>
          </p:cNvPr>
          <p:cNvSpPr/>
          <p:nvPr/>
        </p:nvSpPr>
        <p:spPr>
          <a:xfrm>
            <a:off x="5590672" y="3447827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55F073-4636-BD43-B7B0-19053FD02A89}"/>
              </a:ext>
            </a:extLst>
          </p:cNvPr>
          <p:cNvSpPr/>
          <p:nvPr/>
        </p:nvSpPr>
        <p:spPr>
          <a:xfrm>
            <a:off x="6965780" y="3428999"/>
            <a:ext cx="321679" cy="326786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3B55E22-871C-C940-9FFC-A95A67AC3CDF}"/>
              </a:ext>
            </a:extLst>
          </p:cNvPr>
          <p:cNvSpPr/>
          <p:nvPr/>
        </p:nvSpPr>
        <p:spPr>
          <a:xfrm>
            <a:off x="228600" y="2791325"/>
            <a:ext cx="10588625" cy="6376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																			Training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>
                <a:solidFill>
                  <a:schemeClr val="tx1"/>
                </a:solidFill>
              </a:rPr>
              <a:t>Data</a:t>
            </a:r>
          </a:p>
          <a:p>
            <a:pPr algn="just"/>
            <a:endParaRPr lang="en-C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CD0EE5-9025-A94A-A52F-31A285D303BE}"/>
              </a:ext>
            </a:extLst>
          </p:cNvPr>
          <p:cNvSpPr txBox="1"/>
          <p:nvPr/>
        </p:nvSpPr>
        <p:spPr>
          <a:xfrm>
            <a:off x="9577137" y="3152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A69B768-0CAD-994D-8841-5E497AC33EE2}"/>
              </a:ext>
            </a:extLst>
          </p:cNvPr>
          <p:cNvSpPr/>
          <p:nvPr/>
        </p:nvSpPr>
        <p:spPr>
          <a:xfrm>
            <a:off x="228598" y="3345181"/>
            <a:ext cx="10588625" cy="637673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r"/>
            <a:r>
              <a:rPr lang="en-US" altLang="zh-CN" sz="2400" dirty="0">
                <a:solidFill>
                  <a:schemeClr val="tx1"/>
                </a:solidFill>
              </a:rPr>
              <a:t>														</a:t>
            </a:r>
            <a:r>
              <a:rPr lang="zh-CN" altLang="en-US" sz="2400" dirty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chemeClr val="tx1"/>
                </a:solidFill>
              </a:rPr>
              <a:t>Samples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tranining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just"/>
            <a:endParaRPr lang="en-CN" dirty="0"/>
          </a:p>
        </p:txBody>
      </p:sp>
      <p:pic>
        <p:nvPicPr>
          <p:cNvPr id="7170" name="Picture 2" descr="Variants of Gradient Descent">
            <a:extLst>
              <a:ext uri="{FF2B5EF4-FFF2-40B4-BE49-F238E27FC236}">
                <a16:creationId xmlns:a16="http://schemas.microsoft.com/office/drawing/2014/main" id="{031FD358-4B7B-F44F-90C0-C4322E3D4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4035568"/>
            <a:ext cx="10588625" cy="280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A1FCAD5-6C29-294D-BA84-190A187A20CE}"/>
              </a:ext>
            </a:extLst>
          </p:cNvPr>
          <p:cNvSpPr/>
          <p:nvPr/>
        </p:nvSpPr>
        <p:spPr>
          <a:xfrm>
            <a:off x="5775158" y="4150895"/>
            <a:ext cx="4836695" cy="129941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244172-5CD7-424D-ABD3-28D4C854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530" y="1188828"/>
            <a:ext cx="5569074" cy="48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2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7" grpId="0" animBg="1"/>
      <p:bldP spid="38" grpId="0" animBg="1"/>
      <p:bldP spid="3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ECBD-D126-2349-BAE5-D8601492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D94B-5CC6-BB4B-8EA8-58306622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8194" name="Picture 2" descr="What after Gradient Descent(GD) in Deep Learning(AI)? | by Shwetank Agrawal  | Medium">
            <a:extLst>
              <a:ext uri="{FF2B5EF4-FFF2-40B4-BE49-F238E27FC236}">
                <a16:creationId xmlns:a16="http://schemas.microsoft.com/office/drawing/2014/main" id="{CF0D1455-0423-5145-AB3F-5AF98EE15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2" y="1951121"/>
            <a:ext cx="7747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Less The Loss, The Better… But How? | by Güldeniz Bektaş | Analytics  Vidhya | Jan, 2021 | Medium">
            <a:extLst>
              <a:ext uri="{FF2B5EF4-FFF2-40B4-BE49-F238E27FC236}">
                <a16:creationId xmlns:a16="http://schemas.microsoft.com/office/drawing/2014/main" id="{A8EB4A5A-2F06-FB4C-8C00-2B430FE6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021" y="1951121"/>
            <a:ext cx="539014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4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237AC5-B103-EB4D-BD39-8C2A4E94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RMS-prop</a:t>
            </a:r>
            <a:r>
              <a:rPr lang="zh-CN" altLang="en-US" dirty="0"/>
              <a:t> </a:t>
            </a:r>
            <a:r>
              <a:rPr lang="en-US" altLang="zh-CN" dirty="0"/>
              <a:t>(Root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square</a:t>
            </a:r>
            <a:r>
              <a:rPr lang="zh-CN" altLang="en-US" dirty="0"/>
              <a:t> </a:t>
            </a:r>
            <a:r>
              <a:rPr lang="en-US" altLang="zh-CN" dirty="0"/>
              <a:t>prop)</a:t>
            </a:r>
            <a:endParaRPr lang="en-C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13342B-F47E-A047-82A4-E81D25AF500D}"/>
              </a:ext>
            </a:extLst>
          </p:cNvPr>
          <p:cNvCxnSpPr/>
          <p:nvPr/>
        </p:nvCxnSpPr>
        <p:spPr>
          <a:xfrm>
            <a:off x="1961148" y="2671010"/>
            <a:ext cx="0" cy="22017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95C477-14CB-7D4F-83EF-140097F6B73E}"/>
              </a:ext>
            </a:extLst>
          </p:cNvPr>
          <p:cNvCxnSpPr>
            <a:cxnSpLocks/>
          </p:cNvCxnSpPr>
          <p:nvPr/>
        </p:nvCxnSpPr>
        <p:spPr>
          <a:xfrm flipH="1">
            <a:off x="948490" y="3713747"/>
            <a:ext cx="202531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6FAD28-F875-4842-9BD9-307E98A1105E}"/>
              </a:ext>
            </a:extLst>
          </p:cNvPr>
          <p:cNvSpPr txBox="1"/>
          <p:nvPr/>
        </p:nvSpPr>
        <p:spPr>
          <a:xfrm>
            <a:off x="2069432" y="2488431"/>
            <a:ext cx="12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DA285-6F54-2A4A-B3F4-344BAE7F3546}"/>
              </a:ext>
            </a:extLst>
          </p:cNvPr>
          <p:cNvSpPr txBox="1"/>
          <p:nvPr/>
        </p:nvSpPr>
        <p:spPr>
          <a:xfrm>
            <a:off x="2582779" y="379596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F08BD9-D4C9-FA4F-B704-873E548A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18" y="1888791"/>
            <a:ext cx="7678585" cy="4258844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1A44B9-1624-5F4D-AD1A-0C0892F4C819}"/>
              </a:ext>
            </a:extLst>
          </p:cNvPr>
          <p:cNvSpPr/>
          <p:nvPr/>
        </p:nvSpPr>
        <p:spPr>
          <a:xfrm>
            <a:off x="5065295" y="2871479"/>
            <a:ext cx="5751931" cy="7200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D0BF2D-FBC5-3A42-9A26-1A64F6C085C1}"/>
              </a:ext>
            </a:extLst>
          </p:cNvPr>
          <p:cNvSpPr/>
          <p:nvPr/>
        </p:nvSpPr>
        <p:spPr>
          <a:xfrm>
            <a:off x="5065295" y="3620627"/>
            <a:ext cx="5751931" cy="1170156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E8444D-B3F5-C746-AD75-2315CCCEC980}"/>
              </a:ext>
            </a:extLst>
          </p:cNvPr>
          <p:cNvSpPr/>
          <p:nvPr/>
        </p:nvSpPr>
        <p:spPr>
          <a:xfrm>
            <a:off x="5065295" y="4819931"/>
            <a:ext cx="5751931" cy="1170156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9C8C1C-52FA-0845-B930-D783052EF2EA}"/>
              </a:ext>
            </a:extLst>
          </p:cNvPr>
          <p:cNvSpPr/>
          <p:nvPr/>
        </p:nvSpPr>
        <p:spPr>
          <a:xfrm>
            <a:off x="5065295" y="2123247"/>
            <a:ext cx="5751931" cy="748232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1611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E26B-5549-814F-BE3F-D6997E8D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9092-7422-574D-AE52-EC14ED207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Ada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Optimizer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RMSProp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816C4-1AA2-1045-8774-A00BF183DE3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5260" y="71122"/>
            <a:ext cx="677258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C307C1-8AA7-E946-BD87-9CD6C9A6922C}"/>
              </a:ext>
            </a:extLst>
          </p:cNvPr>
          <p:cNvSpPr/>
          <p:nvPr/>
        </p:nvSpPr>
        <p:spPr>
          <a:xfrm>
            <a:off x="6654800" y="182880"/>
            <a:ext cx="3931920" cy="538480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D890FA-51FD-DE4B-9FBA-D43D3DEDAE2B}"/>
              </a:ext>
            </a:extLst>
          </p:cNvPr>
          <p:cNvSpPr/>
          <p:nvPr/>
        </p:nvSpPr>
        <p:spPr>
          <a:xfrm>
            <a:off x="6654800" y="751840"/>
            <a:ext cx="3931920" cy="396240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B49AE5-A701-0A4E-9DE2-8182A22DF6A9}"/>
              </a:ext>
            </a:extLst>
          </p:cNvPr>
          <p:cNvSpPr/>
          <p:nvPr/>
        </p:nvSpPr>
        <p:spPr>
          <a:xfrm>
            <a:off x="6654800" y="1224280"/>
            <a:ext cx="3931920" cy="396240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0B15BD-46F5-1742-AE48-9B3EC8A0749E}"/>
              </a:ext>
            </a:extLst>
          </p:cNvPr>
          <p:cNvSpPr/>
          <p:nvPr/>
        </p:nvSpPr>
        <p:spPr>
          <a:xfrm>
            <a:off x="6654800" y="1694180"/>
            <a:ext cx="3931920" cy="396240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8C1CEB-23A3-D841-9431-0728892A6FE8}"/>
              </a:ext>
            </a:extLst>
          </p:cNvPr>
          <p:cNvSpPr/>
          <p:nvPr/>
        </p:nvSpPr>
        <p:spPr>
          <a:xfrm>
            <a:off x="6654800" y="2139526"/>
            <a:ext cx="3931920" cy="69511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67961B-44A3-6B4E-B42C-2420B49F477B}"/>
              </a:ext>
            </a:extLst>
          </p:cNvPr>
          <p:cNvSpPr/>
          <p:nvPr/>
        </p:nvSpPr>
        <p:spPr>
          <a:xfrm>
            <a:off x="6654800" y="2849034"/>
            <a:ext cx="3931920" cy="69511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883FD-062A-744F-8087-86E70190E04A}"/>
              </a:ext>
            </a:extLst>
          </p:cNvPr>
          <p:cNvSpPr/>
          <p:nvPr/>
        </p:nvSpPr>
        <p:spPr>
          <a:xfrm>
            <a:off x="6654800" y="3584787"/>
            <a:ext cx="3931920" cy="61129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DC43B20-3B21-6B4C-8AC7-3D94AE4F0CBF}"/>
              </a:ext>
            </a:extLst>
          </p:cNvPr>
          <p:cNvSpPr/>
          <p:nvPr/>
        </p:nvSpPr>
        <p:spPr>
          <a:xfrm>
            <a:off x="6654800" y="4196080"/>
            <a:ext cx="3931920" cy="690880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E2DA67-5854-CF47-AF77-259C68E1BA50}"/>
              </a:ext>
            </a:extLst>
          </p:cNvPr>
          <p:cNvSpPr/>
          <p:nvPr/>
        </p:nvSpPr>
        <p:spPr>
          <a:xfrm>
            <a:off x="6654800" y="4938606"/>
            <a:ext cx="3931920" cy="89323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DC908E-9399-DE44-8336-3CF6B3344FDB}"/>
              </a:ext>
            </a:extLst>
          </p:cNvPr>
          <p:cNvSpPr/>
          <p:nvPr/>
        </p:nvSpPr>
        <p:spPr>
          <a:xfrm>
            <a:off x="6654800" y="5863165"/>
            <a:ext cx="3931920" cy="893233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96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BF51-0A1C-9D4F-8736-8E6FABA8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Next: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br>
              <a:rPr lang="en-US" altLang="zh-CN" dirty="0"/>
            </a:br>
            <a:r>
              <a:rPr lang="zh-CN" altLang="en-US" dirty="0"/>
              <a:t>卷积神经网络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FABA9-2A58-4D4C-8103-89F7A5E7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384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 up of circuit board">
            <a:extLst>
              <a:ext uri="{FF2B5EF4-FFF2-40B4-BE49-F238E27FC236}">
                <a16:creationId xmlns:a16="http://schemas.microsoft.com/office/drawing/2014/main" id="{CC35ADB3-98A1-4201-B571-131280578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109" b="8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F01A12-280B-624B-957A-8AC0AD55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800"/>
              <a:t>deep learning and modern artificial intelligence </a:t>
            </a:r>
            <a:endParaRPr lang="en-US" sz="4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ECB932-3E67-F14A-9321-C2D17A11D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0"/>
            <a:ext cx="10855412" cy="1425711"/>
          </a:xfrm>
        </p:spPr>
        <p:txBody>
          <a:bodyPr>
            <a:normAutofit/>
          </a:bodyPr>
          <a:lstStyle/>
          <a:p>
            <a:r>
              <a:rPr lang="en-US" altLang="zh-CN" dirty="0"/>
              <a:t>Lecture-07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Networks,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Functions,</a:t>
            </a:r>
            <a:r>
              <a:rPr lang="zh-CN" altLang="en-US" dirty="0"/>
              <a:t> </a:t>
            </a:r>
            <a:r>
              <a:rPr lang="en-US" altLang="zh-CN" dirty="0"/>
              <a:t>Hyper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Lecture-08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r>
              <a:rPr lang="en-US" altLang="zh-CN" dirty="0"/>
              <a:t>Lecture-09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 err="1"/>
              <a:t>lstm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gru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70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FD02B6-461D-7B44-8A19-39ACF685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652C2-DC06-D94A-BBB6-170A33FA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functions?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back-propagation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propagation?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descent(SGD)?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what’s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topological</a:t>
            </a:r>
            <a:r>
              <a:rPr lang="zh-CN" altLang="en-US" dirty="0"/>
              <a:t> </a:t>
            </a:r>
            <a:r>
              <a:rPr lang="en-US" altLang="zh-CN" dirty="0"/>
              <a:t>sorting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network?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67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标题 1"/>
          <p:cNvSpPr txBox="1"/>
          <p:nvPr/>
        </p:nvSpPr>
        <p:spPr>
          <a:xfrm>
            <a:off x="749407" y="414863"/>
            <a:ext cx="5224010" cy="798697"/>
          </a:xfrm>
          <a:prstGeom prst="rect">
            <a:avLst/>
          </a:prstGeom>
          <a:ln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45719" rIns="45719" anchor="ctr">
            <a:normAutofit fontScale="92500"/>
          </a:bodyPr>
          <a:lstStyle/>
          <a:p>
            <a:pPr defTabSz="905255">
              <a:lnSpc>
                <a:spcPct val="90000"/>
              </a:lnSpc>
              <a:defRPr sz="3564" b="1">
                <a:solidFill>
                  <a:srgbClr val="33A0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if-else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</a:t>
            </a:r>
            <a:endParaRPr sz="1188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08" name="目前3/5的问题场景依然需要这些方法来解决"/>
          <p:cNvSpPr txBox="1"/>
          <p:nvPr/>
        </p:nvSpPr>
        <p:spPr>
          <a:xfrm>
            <a:off x="1384470" y="1264346"/>
            <a:ext cx="4072588" cy="587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600"/>
              </a:lnSpc>
              <a:defRPr sz="1600">
                <a:solidFill>
                  <a:srgbClr val="535353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目前3/5的问题场景依然需要这些方法来解决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8" y="2166618"/>
            <a:ext cx="1934936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42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92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2" name="箭头"/>
          <p:cNvSpPr/>
          <p:nvPr/>
        </p:nvSpPr>
        <p:spPr>
          <a:xfrm>
            <a:off x="3058917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567CD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3" name="箭头"/>
          <p:cNvSpPr/>
          <p:nvPr/>
        </p:nvSpPr>
        <p:spPr>
          <a:xfrm>
            <a:off x="588776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9CDB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4" name="箭头"/>
          <p:cNvSpPr/>
          <p:nvPr/>
        </p:nvSpPr>
        <p:spPr>
          <a:xfrm>
            <a:off x="8716616" y="2858223"/>
            <a:ext cx="344803" cy="344803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5CE7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141" y="2166618"/>
            <a:ext cx="2006601" cy="2006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216" name="解决了诸多以前…"/>
          <p:cNvSpPr txBox="1"/>
          <p:nvPr/>
        </p:nvSpPr>
        <p:spPr>
          <a:xfrm>
            <a:off x="9639027" y="1135704"/>
            <a:ext cx="132882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/>
              <a:t>解决了诸多以前</a:t>
            </a:r>
            <a:endParaRPr dirty="0"/>
          </a:p>
          <a:p>
            <a:pPr defTabSz="457200">
              <a:lnSpc>
                <a:spcPts val="3300"/>
              </a:lnSpc>
              <a:defRPr sz="1400"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 err="1"/>
              <a:t>无法突破的问题</a:t>
            </a:r>
            <a:endParaRPr dirty="0"/>
          </a:p>
        </p:txBody>
      </p:sp>
      <p:sp>
        <p:nvSpPr>
          <p:cNvPr id="217" name="·Search…"/>
          <p:cNvSpPr txBox="1"/>
          <p:nvPr/>
        </p:nvSpPr>
        <p:spPr>
          <a:xfrm>
            <a:off x="1191055" y="4287517"/>
            <a:ext cx="1554270" cy="145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·Search</a:t>
            </a:r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地图导航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五子棋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IBM深蓝</a:t>
            </a:r>
            <a:endParaRPr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简单的推理问题</a:t>
            </a:r>
            <a:endParaRPr dirty="0"/>
          </a:p>
        </p:txBody>
      </p:sp>
      <p:sp>
        <p:nvSpPr>
          <p:cNvPr id="218" name="·Knowledge Based…"/>
          <p:cNvSpPr txBox="1"/>
          <p:nvPr/>
        </p:nvSpPr>
        <p:spPr>
          <a:xfrm>
            <a:off x="3965327" y="4302334"/>
            <a:ext cx="1360832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·Knowledge Based</a:t>
            </a:r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医药问答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行业专家系统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语言判断</a:t>
            </a:r>
            <a:endParaRPr dirty="0"/>
          </a:p>
        </p:txBody>
      </p:sp>
      <p:sp>
        <p:nvSpPr>
          <p:cNvPr id="219" name="·Probability…"/>
          <p:cNvSpPr txBox="1"/>
          <p:nvPr/>
        </p:nvSpPr>
        <p:spPr>
          <a:xfrm>
            <a:off x="6660522" y="4302334"/>
            <a:ext cx="1628141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·Probability </a:t>
            </a:r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语音识别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自动纠错</a:t>
            </a:r>
            <a:endParaRPr dirty="0"/>
          </a:p>
          <a:p>
            <a:pPr defTabSz="457200">
              <a:lnSpc>
                <a:spcPct val="150000"/>
              </a:lnSpc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dirty="0"/>
              <a:t>·</a:t>
            </a:r>
            <a:r>
              <a:rPr dirty="0" err="1"/>
              <a:t>更加复杂的决策系统</a:t>
            </a:r>
            <a:endParaRPr dirty="0"/>
          </a:p>
        </p:txBody>
      </p:sp>
      <p:sp>
        <p:nvSpPr>
          <p:cNvPr id="220" name="·Learning…"/>
          <p:cNvSpPr txBox="1"/>
          <p:nvPr/>
        </p:nvSpPr>
        <p:spPr>
          <a:xfrm>
            <a:off x="9794171" y="4312917"/>
            <a:ext cx="1206774" cy="133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·Learning</a:t>
            </a:r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贝叶斯模型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决策树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神经网络</a:t>
            </a:r>
            <a:endParaRPr sz="1100" dirty="0"/>
          </a:p>
          <a:p>
            <a:pPr marL="228600" indent="-228600" defTabSz="457200">
              <a:lnSpc>
                <a:spcPct val="150000"/>
              </a:lnSpc>
              <a:buFont typeface="+mj-lt"/>
              <a:buAutoNum type="arabicPeriod"/>
              <a:defRPr sz="1200">
                <a:latin typeface="Songti SC Regular"/>
                <a:ea typeface="Songti SC Regular"/>
                <a:cs typeface="Songti SC Regular"/>
                <a:sym typeface="Songti SC Regular"/>
              </a:defRPr>
            </a:pPr>
            <a:r>
              <a:rPr sz="1100" dirty="0"/>
              <a:t>·</a:t>
            </a:r>
            <a:r>
              <a:rPr sz="1100" dirty="0" err="1"/>
              <a:t>深度学习</a:t>
            </a:r>
            <a:endParaRPr sz="1100" dirty="0"/>
          </a:p>
        </p:txBody>
      </p:sp>
      <p:pic>
        <p:nvPicPr>
          <p:cNvPr id="22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754" y="5805128"/>
            <a:ext cx="1328828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1630" y="5794772"/>
            <a:ext cx="1338670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5256" y="5803406"/>
            <a:ext cx="1338671" cy="383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3144" y="5792149"/>
            <a:ext cx="1328828" cy="3838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4818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12" grpId="0" animBg="1"/>
      <p:bldP spid="213" grpId="0" animBg="1"/>
      <p:bldP spid="214" grpId="0" animBg="1"/>
      <p:bldP spid="216" grpId="0" animBg="1"/>
      <p:bldP spid="218" grpId="0" animBg="1"/>
      <p:bldP spid="219" grpId="0" animBg="1"/>
      <p:bldP spid="2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2852-38E9-EE48-9225-8D0AC290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5E41-42C9-334E-B9FB-B525EA3E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08588"/>
            <a:ext cx="10131425" cy="3649133"/>
          </a:xfrm>
        </p:spPr>
        <p:txBody>
          <a:bodyPr anchor="t"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中的相关表示方法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确保矩阵的维度正确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DBA6504-6E11-3641-A424-EB9C78651CC5}"/>
                  </a:ext>
                </a:extLst>
              </p:cNvPr>
              <p:cNvSpPr/>
              <p:nvPr/>
            </p:nvSpPr>
            <p:spPr>
              <a:xfrm>
                <a:off x="1281131" y="4347531"/>
                <a:ext cx="2161620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dirty="0"/>
                  <a:t> （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 * </a:t>
                </a:r>
                <a:r>
                  <a:rPr lang="en-US" altLang="zh-CN" b="0" dirty="0"/>
                  <a:t>4</a:t>
                </a:r>
                <a:r>
                  <a:rPr lang="zh-CN" altLang="en-US" b="0" dirty="0"/>
                  <a:t>）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DBA6504-6E11-3641-A424-EB9C78651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31" y="4347531"/>
                <a:ext cx="2161620" cy="56653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29CE958-E951-274B-9DAF-5D4587B2028C}"/>
                  </a:ext>
                </a:extLst>
              </p:cNvPr>
              <p:cNvSpPr/>
              <p:nvPr/>
            </p:nvSpPr>
            <p:spPr>
              <a:xfrm>
                <a:off x="4207566" y="2994991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29CE958-E951-274B-9DAF-5D4587B20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566" y="2994991"/>
                <a:ext cx="626165" cy="5665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377C7B-F370-4D4E-8304-17C0B26567D5}"/>
                  </a:ext>
                </a:extLst>
              </p:cNvPr>
              <p:cNvSpPr/>
              <p:nvPr/>
            </p:nvSpPr>
            <p:spPr>
              <a:xfrm>
                <a:off x="7296746" y="3093108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377C7B-F370-4D4E-8304-17C0B2656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46" y="3093108"/>
                <a:ext cx="724132" cy="420207"/>
              </a:xfrm>
              <a:prstGeom prst="ellipse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2984E3-165A-0A48-86D5-3B1586CD0D96}"/>
                  </a:ext>
                </a:extLst>
              </p:cNvPr>
              <p:cNvSpPr/>
              <p:nvPr/>
            </p:nvSpPr>
            <p:spPr>
              <a:xfrm>
                <a:off x="1281131" y="5326539"/>
                <a:ext cx="2161620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0" dirty="0"/>
                  <a:t> （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 * </a:t>
                </a:r>
                <a:r>
                  <a:rPr lang="en-US" altLang="zh-CN" b="0" dirty="0"/>
                  <a:t>4</a:t>
                </a:r>
                <a:r>
                  <a:rPr lang="zh-CN" altLang="en-US" b="0" dirty="0"/>
                  <a:t>）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02984E3-165A-0A48-86D5-3B1586CD0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31" y="5326539"/>
                <a:ext cx="2161620" cy="5665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0102CFB-A97B-B446-9ED4-9E8D10197C88}"/>
                  </a:ext>
                </a:extLst>
              </p:cNvPr>
              <p:cNvSpPr/>
              <p:nvPr/>
            </p:nvSpPr>
            <p:spPr>
              <a:xfrm>
                <a:off x="1281131" y="3344606"/>
                <a:ext cx="2161620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0" dirty="0"/>
                  <a:t> （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 * </a:t>
                </a:r>
                <a:r>
                  <a:rPr lang="en-US" altLang="zh-CN" b="0" dirty="0"/>
                  <a:t>4</a:t>
                </a:r>
                <a:r>
                  <a:rPr lang="zh-CN" altLang="en-US" b="0" dirty="0"/>
                  <a:t>）</a:t>
                </a:r>
                <a:endParaRPr lang="en-US" altLang="zh-CN" b="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0102CFB-A97B-B446-9ED4-9E8D10197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31" y="3344606"/>
                <a:ext cx="2161620" cy="5665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4E5C94-CC17-CF45-96D9-6CB43CE28801}"/>
                  </a:ext>
                </a:extLst>
              </p:cNvPr>
              <p:cNvSpPr/>
              <p:nvPr/>
            </p:nvSpPr>
            <p:spPr>
              <a:xfrm>
                <a:off x="4231144" y="3962581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4E5C94-CC17-CF45-96D9-6CB43CE288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144" y="3962581"/>
                <a:ext cx="626165" cy="5665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8E803CE-0CD0-B541-B066-B596178FB308}"/>
                  </a:ext>
                </a:extLst>
              </p:cNvPr>
              <p:cNvSpPr/>
              <p:nvPr/>
            </p:nvSpPr>
            <p:spPr>
              <a:xfrm>
                <a:off x="4240697" y="4959841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8E803CE-0CD0-B541-B066-B596178FB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697" y="4959841"/>
                <a:ext cx="626165" cy="5665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7DF96E-8861-A947-8670-05FC15B2EC4F}"/>
                  </a:ext>
                </a:extLst>
              </p:cNvPr>
              <p:cNvSpPr/>
              <p:nvPr/>
            </p:nvSpPr>
            <p:spPr>
              <a:xfrm>
                <a:off x="4231144" y="5978919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7DF96E-8861-A947-8670-05FC15B2E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144" y="5978919"/>
                <a:ext cx="626165" cy="56653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B97F3EF-E472-9A4F-9E3A-56DC02E9889C}"/>
                  </a:ext>
                </a:extLst>
              </p:cNvPr>
              <p:cNvSpPr/>
              <p:nvPr/>
            </p:nvSpPr>
            <p:spPr>
              <a:xfrm>
                <a:off x="5712518" y="2946784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B97F3EF-E472-9A4F-9E3A-56DC02E98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18" y="2946784"/>
                <a:ext cx="626165" cy="56653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84E7AC2-8845-4C46-BF58-62108832B32D}"/>
                  </a:ext>
                </a:extLst>
              </p:cNvPr>
              <p:cNvSpPr/>
              <p:nvPr/>
            </p:nvSpPr>
            <p:spPr>
              <a:xfrm>
                <a:off x="5736096" y="3914374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84E7AC2-8845-4C46-BF58-62108832B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096" y="3914374"/>
                <a:ext cx="626165" cy="56653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81117-4392-6441-A75B-9036CC1FFC26}"/>
                  </a:ext>
                </a:extLst>
              </p:cNvPr>
              <p:cNvSpPr/>
              <p:nvPr/>
            </p:nvSpPr>
            <p:spPr>
              <a:xfrm>
                <a:off x="5745649" y="4911634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81117-4392-6441-A75B-9036CC1FF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649" y="4911634"/>
                <a:ext cx="626165" cy="566531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42D53D1-9589-8D4B-8E2D-BE7BB713F058}"/>
                  </a:ext>
                </a:extLst>
              </p:cNvPr>
              <p:cNvSpPr/>
              <p:nvPr/>
            </p:nvSpPr>
            <p:spPr>
              <a:xfrm>
                <a:off x="5736096" y="5930712"/>
                <a:ext cx="626165" cy="56653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42D53D1-9589-8D4B-8E2D-BE7BB713F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096" y="5930712"/>
                <a:ext cx="626165" cy="566531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9A22D2F-985D-5E40-87D6-EC866992A142}"/>
                  </a:ext>
                </a:extLst>
              </p:cNvPr>
              <p:cNvSpPr/>
              <p:nvPr/>
            </p:nvSpPr>
            <p:spPr>
              <a:xfrm>
                <a:off x="8686420" y="3089038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9A22D2F-985D-5E40-87D6-EC866992A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0" y="3089038"/>
                <a:ext cx="724132" cy="420207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A3D5D85-6825-C540-9F46-5D7A43EB9C4E}"/>
              </a:ext>
            </a:extLst>
          </p:cNvPr>
          <p:cNvSpPr/>
          <p:nvPr/>
        </p:nvSpPr>
        <p:spPr>
          <a:xfrm>
            <a:off x="5936862" y="1908588"/>
            <a:ext cx="1013791" cy="715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4</a:t>
            </a:r>
            <a:endParaRPr lang="en-CN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2DADE80-31F3-EE45-A9B5-F0683C324624}"/>
              </a:ext>
            </a:extLst>
          </p:cNvPr>
          <p:cNvSpPr/>
          <p:nvPr/>
        </p:nvSpPr>
        <p:spPr>
          <a:xfrm>
            <a:off x="7363253" y="1890229"/>
            <a:ext cx="1013791" cy="715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N</a:t>
            </a:r>
            <a:endParaRPr lang="en-CN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C603481-3560-714E-889A-D71C9ED07740}"/>
              </a:ext>
            </a:extLst>
          </p:cNvPr>
          <p:cNvSpPr/>
          <p:nvPr/>
        </p:nvSpPr>
        <p:spPr>
          <a:xfrm>
            <a:off x="8789644" y="1868525"/>
            <a:ext cx="1013791" cy="715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</a:t>
            </a:r>
            <a:r>
              <a:rPr lang="zh-CN" altLang="en-US" dirty="0"/>
              <a:t> * </a:t>
            </a:r>
            <a:r>
              <a:rPr lang="en-US" altLang="zh-CN" dirty="0"/>
              <a:t>5</a:t>
            </a:r>
            <a:endParaRPr lang="en-CN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F05047A-5BB0-154D-9AE7-4491A9CAD326}"/>
              </a:ext>
            </a:extLst>
          </p:cNvPr>
          <p:cNvSpPr/>
          <p:nvPr/>
        </p:nvSpPr>
        <p:spPr>
          <a:xfrm>
            <a:off x="10216035" y="1890228"/>
            <a:ext cx="1013791" cy="715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* </a:t>
            </a:r>
            <a:r>
              <a:rPr lang="en-US" altLang="zh-CN" dirty="0"/>
              <a:t>5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D5B934-56DC-F042-B9D5-9A0900A0919B}"/>
                  </a:ext>
                </a:extLst>
              </p:cNvPr>
              <p:cNvSpPr/>
              <p:nvPr/>
            </p:nvSpPr>
            <p:spPr>
              <a:xfrm>
                <a:off x="7296746" y="3805425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AD5B934-56DC-F042-B9D5-9A0900A09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46" y="3805425"/>
                <a:ext cx="724132" cy="420207"/>
              </a:xfrm>
              <a:prstGeom prst="ellipse">
                <a:avLst/>
              </a:prstGeom>
              <a:blipFill>
                <a:blip r:embed="rId1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70FBACB-75DE-5D47-AF83-584E6876474C}"/>
                  </a:ext>
                </a:extLst>
              </p:cNvPr>
              <p:cNvSpPr/>
              <p:nvPr/>
            </p:nvSpPr>
            <p:spPr>
              <a:xfrm>
                <a:off x="7296746" y="4564565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70FBACB-75DE-5D47-AF83-584E68764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46" y="4564565"/>
                <a:ext cx="724132" cy="420207"/>
              </a:xfrm>
              <a:prstGeom prst="ellipse">
                <a:avLst/>
              </a:prstGeom>
              <a:blipFill>
                <a:blip r:embed="rId16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108D407-065E-3742-BFC7-F9C01059A7F2}"/>
                  </a:ext>
                </a:extLst>
              </p:cNvPr>
              <p:cNvSpPr/>
              <p:nvPr/>
            </p:nvSpPr>
            <p:spPr>
              <a:xfrm>
                <a:off x="7296746" y="5268061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[4]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108D407-065E-3742-BFC7-F9C01059A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46" y="5268061"/>
                <a:ext cx="724132" cy="420207"/>
              </a:xfrm>
              <a:prstGeom prst="ellipse">
                <a:avLst/>
              </a:prstGeom>
              <a:blipFill>
                <a:blip r:embed="rId1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D30F32-947D-D343-AE75-A7A0646E1653}"/>
                  </a:ext>
                </a:extLst>
              </p:cNvPr>
              <p:cNvSpPr/>
              <p:nvPr/>
            </p:nvSpPr>
            <p:spPr>
              <a:xfrm>
                <a:off x="7296746" y="6003872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6D30F32-947D-D343-AE75-A7A0646E1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46" y="6003872"/>
                <a:ext cx="724132" cy="420207"/>
              </a:xfrm>
              <a:prstGeom prst="ellipse">
                <a:avLst/>
              </a:prstGeom>
              <a:blipFill>
                <a:blip r:embed="rId1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420E5E-7916-DE44-921A-F20349FCF3C4}"/>
                  </a:ext>
                </a:extLst>
              </p:cNvPr>
              <p:cNvSpPr/>
              <p:nvPr/>
            </p:nvSpPr>
            <p:spPr>
              <a:xfrm>
                <a:off x="8676867" y="3804037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0420E5E-7916-DE44-921A-F20349FCF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867" y="3804037"/>
                <a:ext cx="724132" cy="420207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F9E998-A90A-A64C-AA56-10F232E5F9FB}"/>
                  </a:ext>
                </a:extLst>
              </p:cNvPr>
              <p:cNvSpPr/>
              <p:nvPr/>
            </p:nvSpPr>
            <p:spPr>
              <a:xfrm>
                <a:off x="8676525" y="4565465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FF9E998-A90A-A64C-AA56-10F232E5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525" y="4565465"/>
                <a:ext cx="724132" cy="420207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3124CF2-A451-AB45-9D1C-D9194AFA7F67}"/>
                  </a:ext>
                </a:extLst>
              </p:cNvPr>
              <p:cNvSpPr/>
              <p:nvPr/>
            </p:nvSpPr>
            <p:spPr>
              <a:xfrm>
                <a:off x="8676525" y="5274073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3124CF2-A451-AB45-9D1C-D9194AFA7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525" y="5274073"/>
                <a:ext cx="724132" cy="420207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39BC521-F0C7-6946-BEF0-591297D55076}"/>
                  </a:ext>
                </a:extLst>
              </p:cNvPr>
              <p:cNvSpPr/>
              <p:nvPr/>
            </p:nvSpPr>
            <p:spPr>
              <a:xfrm>
                <a:off x="8686420" y="6003872"/>
                <a:ext cx="724132" cy="4202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39BC521-F0C7-6946-BEF0-591297D55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20" y="6003872"/>
                <a:ext cx="724132" cy="420207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C347F67-D9F7-C843-92A1-54207C5AD1B5}"/>
              </a:ext>
            </a:extLst>
          </p:cNvPr>
          <p:cNvSpPr/>
          <p:nvPr/>
        </p:nvSpPr>
        <p:spPr>
          <a:xfrm>
            <a:off x="3514569" y="3597972"/>
            <a:ext cx="953410" cy="31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W</a:t>
            </a:r>
            <a:r>
              <a:rPr lang="zh-CN" altLang="en-US" sz="1100" dirty="0"/>
              <a:t> </a:t>
            </a:r>
            <a:r>
              <a:rPr lang="en-US" altLang="zh-CN" sz="1100" dirty="0"/>
              <a:t>(3</a:t>
            </a:r>
            <a:r>
              <a:rPr lang="zh-CN" altLang="en-US" sz="1100" dirty="0"/>
              <a:t> *</a:t>
            </a:r>
            <a:r>
              <a:rPr lang="en-US" altLang="zh-CN" sz="1100" dirty="0"/>
              <a:t>N)</a:t>
            </a:r>
            <a:endParaRPr lang="en-CN" sz="1100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7642CA6-6859-0548-8AE1-F63C5C49399A}"/>
              </a:ext>
            </a:extLst>
          </p:cNvPr>
          <p:cNvSpPr/>
          <p:nvPr/>
        </p:nvSpPr>
        <p:spPr>
          <a:xfrm>
            <a:off x="3449096" y="2671672"/>
            <a:ext cx="953410" cy="31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b</a:t>
            </a:r>
            <a:r>
              <a:rPr lang="zh-CN" altLang="en-US" sz="1100" dirty="0"/>
              <a:t> </a:t>
            </a:r>
            <a:r>
              <a:rPr lang="en-US" altLang="zh-CN" sz="1100" dirty="0"/>
              <a:t>(3</a:t>
            </a:r>
            <a:r>
              <a:rPr lang="zh-CN" altLang="en-US" sz="1100" dirty="0"/>
              <a:t> *</a:t>
            </a:r>
            <a:r>
              <a:rPr lang="en-US" altLang="zh-CN" sz="1100" dirty="0"/>
              <a:t>1)</a:t>
            </a:r>
            <a:endParaRPr lang="en-CN" sz="11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74BF5BA-31F4-8246-8354-D129C6FE3F9C}"/>
              </a:ext>
            </a:extLst>
          </p:cNvPr>
          <p:cNvSpPr/>
          <p:nvPr/>
        </p:nvSpPr>
        <p:spPr>
          <a:xfrm>
            <a:off x="4945479" y="3555625"/>
            <a:ext cx="953410" cy="31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W</a:t>
            </a:r>
            <a:r>
              <a:rPr lang="zh-CN" altLang="en-US" sz="1100" dirty="0"/>
              <a:t> </a:t>
            </a:r>
            <a:r>
              <a:rPr lang="en-US" altLang="zh-CN" sz="1100" dirty="0"/>
              <a:t>(N</a:t>
            </a:r>
            <a:r>
              <a:rPr lang="zh-CN" altLang="en-US" sz="1100" dirty="0"/>
              <a:t> *</a:t>
            </a:r>
            <a:r>
              <a:rPr lang="en-US" altLang="zh-CN" sz="1100" dirty="0"/>
              <a:t>1)</a:t>
            </a:r>
            <a:endParaRPr lang="en-CN" sz="11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686D74C-0F98-B245-BEDD-1E9B1354E33A}"/>
              </a:ext>
            </a:extLst>
          </p:cNvPr>
          <p:cNvSpPr/>
          <p:nvPr/>
        </p:nvSpPr>
        <p:spPr>
          <a:xfrm>
            <a:off x="4880006" y="2629325"/>
            <a:ext cx="953410" cy="3143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b</a:t>
            </a:r>
            <a:r>
              <a:rPr lang="zh-CN" altLang="en-US" sz="1100" dirty="0"/>
              <a:t> </a:t>
            </a:r>
            <a:r>
              <a:rPr lang="en-US" altLang="zh-CN" sz="1100" dirty="0"/>
              <a:t>(N</a:t>
            </a:r>
            <a:r>
              <a:rPr lang="zh-CN" altLang="en-US" sz="1100" dirty="0"/>
              <a:t>*</a:t>
            </a:r>
            <a:r>
              <a:rPr lang="en-US" altLang="zh-CN" sz="1100" dirty="0"/>
              <a:t>1)</a:t>
            </a:r>
            <a:endParaRPr lang="en-CN" sz="11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99D62A-BF31-4849-9D7C-C23402768261}"/>
              </a:ext>
            </a:extLst>
          </p:cNvPr>
          <p:cNvCxnSpPr>
            <a:endCxn id="7" idx="2"/>
          </p:cNvCxnSpPr>
          <p:nvPr/>
        </p:nvCxnSpPr>
        <p:spPr>
          <a:xfrm flipV="1">
            <a:off x="3442751" y="3278257"/>
            <a:ext cx="764815" cy="2350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C31F55-4DB3-9642-BB39-9E83D1AD2519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833731" y="3230050"/>
            <a:ext cx="878787" cy="41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7964C5-2BDD-B544-8D29-950D6C513953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346305" y="3230049"/>
            <a:ext cx="950441" cy="731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255DEB-6E2C-A440-BA16-A2388348693F}"/>
              </a:ext>
            </a:extLst>
          </p:cNvPr>
          <p:cNvCxnSpPr>
            <a:cxnSpLocks/>
            <a:stCxn id="20" idx="6"/>
            <a:endCxn id="39" idx="2"/>
          </p:cNvCxnSpPr>
          <p:nvPr/>
        </p:nvCxnSpPr>
        <p:spPr>
          <a:xfrm flipV="1">
            <a:off x="8020878" y="3299142"/>
            <a:ext cx="665542" cy="4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986B8FD-63F8-1349-B679-16FFAEAA3D68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452961" y="3627232"/>
            <a:ext cx="778183" cy="6186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1D7758-42F5-AD46-BE03-2A23606D9AB4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3396606" y="3796581"/>
            <a:ext cx="844091" cy="14465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1A725D-C7B5-8842-BD09-820C3F9F957D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3306212" y="3853806"/>
            <a:ext cx="924932" cy="24083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5E1F8A6-EAC8-3244-92D5-D76A70F92EAF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442751" y="3432608"/>
            <a:ext cx="626303" cy="11981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D7737B-175C-A04B-9E22-3B8FC87CC811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 flipV="1">
            <a:off x="3442751" y="4245847"/>
            <a:ext cx="788393" cy="384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763D937-A91B-5646-AB7E-B288B3B06DC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442751" y="4630797"/>
            <a:ext cx="780545" cy="570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C1829C-CF4D-994F-BCB1-1BB49B4E5A1B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3438119" y="4734987"/>
            <a:ext cx="793025" cy="1527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2E1A5F4-D081-ED40-BE9F-CC2E4670989E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3442751" y="3429000"/>
            <a:ext cx="707348" cy="2180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E530587-776A-3E45-B282-615B1DD73FC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3427888" y="4245847"/>
            <a:ext cx="803256" cy="135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C6DD81-5F62-3B4A-80B4-728C52E8C8BC}"/>
              </a:ext>
            </a:extLst>
          </p:cNvPr>
          <p:cNvCxnSpPr>
            <a:cxnSpLocks/>
            <a:stCxn id="26" idx="6"/>
            <a:endCxn id="29" idx="2"/>
          </p:cNvCxnSpPr>
          <p:nvPr/>
        </p:nvCxnSpPr>
        <p:spPr>
          <a:xfrm flipV="1">
            <a:off x="3442751" y="5243107"/>
            <a:ext cx="797946" cy="366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8791F68-2760-9449-AFF8-C3F755FA574A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3442751" y="5609805"/>
            <a:ext cx="794063" cy="652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F5BDEEC-3DF6-5247-8AC8-EA59C14E7B9E}"/>
              </a:ext>
            </a:extLst>
          </p:cNvPr>
          <p:cNvCxnSpPr>
            <a:cxnSpLocks/>
          </p:cNvCxnSpPr>
          <p:nvPr/>
        </p:nvCxnSpPr>
        <p:spPr>
          <a:xfrm flipV="1">
            <a:off x="4889934" y="4212943"/>
            <a:ext cx="878787" cy="41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023C43B-C694-334D-92A4-407B6085B51D}"/>
              </a:ext>
            </a:extLst>
          </p:cNvPr>
          <p:cNvCxnSpPr>
            <a:cxnSpLocks/>
          </p:cNvCxnSpPr>
          <p:nvPr/>
        </p:nvCxnSpPr>
        <p:spPr>
          <a:xfrm flipV="1">
            <a:off x="4914088" y="5222254"/>
            <a:ext cx="878787" cy="41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45860FD-E0A7-2645-9452-2725F30467B5}"/>
              </a:ext>
            </a:extLst>
          </p:cNvPr>
          <p:cNvCxnSpPr>
            <a:cxnSpLocks/>
          </p:cNvCxnSpPr>
          <p:nvPr/>
        </p:nvCxnSpPr>
        <p:spPr>
          <a:xfrm flipV="1">
            <a:off x="4919349" y="6257366"/>
            <a:ext cx="878787" cy="41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9582143-3EF0-CC4D-AA34-885B00EB317F}"/>
              </a:ext>
            </a:extLst>
          </p:cNvPr>
          <p:cNvCxnSpPr>
            <a:cxnSpLocks/>
          </p:cNvCxnSpPr>
          <p:nvPr/>
        </p:nvCxnSpPr>
        <p:spPr>
          <a:xfrm flipV="1">
            <a:off x="6356591" y="6215662"/>
            <a:ext cx="878787" cy="417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FAE0AB2-E586-8744-A051-50CE0C586BF5}"/>
              </a:ext>
            </a:extLst>
          </p:cNvPr>
          <p:cNvCxnSpPr>
            <a:cxnSpLocks/>
            <a:stCxn id="31" idx="6"/>
            <a:endCxn id="44" idx="2"/>
          </p:cNvCxnSpPr>
          <p:nvPr/>
        </p:nvCxnSpPr>
        <p:spPr>
          <a:xfrm>
            <a:off x="6338683" y="3230050"/>
            <a:ext cx="958063" cy="7854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722ED6D-C7AB-1949-BEB5-ED3A5A11CD0D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312493" y="3274617"/>
            <a:ext cx="984253" cy="15000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D231C51-7998-5542-814E-8A354B5588FC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6352708" y="3364855"/>
            <a:ext cx="944038" cy="211331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8DA4F99-FB9E-7C43-973A-91B6751B35D3}"/>
              </a:ext>
            </a:extLst>
          </p:cNvPr>
          <p:cNvCxnSpPr>
            <a:cxnSpLocks/>
            <a:stCxn id="31" idx="5"/>
            <a:endCxn id="47" idx="2"/>
          </p:cNvCxnSpPr>
          <p:nvPr/>
        </p:nvCxnSpPr>
        <p:spPr>
          <a:xfrm>
            <a:off x="6246983" y="3430348"/>
            <a:ext cx="1049763" cy="278362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640F076-1159-1845-865F-1B1408E64807}"/>
              </a:ext>
            </a:extLst>
          </p:cNvPr>
          <p:cNvCxnSpPr>
            <a:cxnSpLocks/>
            <a:stCxn id="34" idx="6"/>
            <a:endCxn id="46" idx="1"/>
          </p:cNvCxnSpPr>
          <p:nvPr/>
        </p:nvCxnSpPr>
        <p:spPr>
          <a:xfrm flipV="1">
            <a:off x="6362261" y="5329599"/>
            <a:ext cx="1040532" cy="8843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0C927-C34D-D648-8E36-61F51265516B}"/>
              </a:ext>
            </a:extLst>
          </p:cNvPr>
          <p:cNvCxnSpPr>
            <a:cxnSpLocks/>
            <a:stCxn id="34" idx="6"/>
            <a:endCxn id="45" idx="2"/>
          </p:cNvCxnSpPr>
          <p:nvPr/>
        </p:nvCxnSpPr>
        <p:spPr>
          <a:xfrm flipV="1">
            <a:off x="6362261" y="4774669"/>
            <a:ext cx="934485" cy="143930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5DBF6CD-5356-C642-9AC7-C909A247EBFF}"/>
              </a:ext>
            </a:extLst>
          </p:cNvPr>
          <p:cNvCxnSpPr>
            <a:cxnSpLocks/>
            <a:stCxn id="34" idx="6"/>
          </p:cNvCxnSpPr>
          <p:nvPr/>
        </p:nvCxnSpPr>
        <p:spPr>
          <a:xfrm flipV="1">
            <a:off x="6362261" y="3971852"/>
            <a:ext cx="872024" cy="22421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52FF983-B345-3043-BD1D-B76708BC65C1}"/>
              </a:ext>
            </a:extLst>
          </p:cNvPr>
          <p:cNvCxnSpPr>
            <a:cxnSpLocks/>
            <a:stCxn id="34" idx="6"/>
            <a:endCxn id="20" idx="2"/>
          </p:cNvCxnSpPr>
          <p:nvPr/>
        </p:nvCxnSpPr>
        <p:spPr>
          <a:xfrm flipV="1">
            <a:off x="6362261" y="3303212"/>
            <a:ext cx="934485" cy="29107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479861E-745B-E542-AC57-7FD4942D8F08}"/>
              </a:ext>
            </a:extLst>
          </p:cNvPr>
          <p:cNvCxnSpPr>
            <a:cxnSpLocks/>
          </p:cNvCxnSpPr>
          <p:nvPr/>
        </p:nvCxnSpPr>
        <p:spPr>
          <a:xfrm>
            <a:off x="6424722" y="4106785"/>
            <a:ext cx="950441" cy="731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D6F993D-2196-F147-8BE4-99BBAD0DB927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6392807" y="4195476"/>
            <a:ext cx="903939" cy="57919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90F7E58-F9B8-844D-9C3C-BE1DE007339E}"/>
              </a:ext>
            </a:extLst>
          </p:cNvPr>
          <p:cNvCxnSpPr>
            <a:cxnSpLocks/>
          </p:cNvCxnSpPr>
          <p:nvPr/>
        </p:nvCxnSpPr>
        <p:spPr>
          <a:xfrm flipV="1">
            <a:off x="6572614" y="4878889"/>
            <a:ext cx="661671" cy="31374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C4B62AF-50BE-2649-AAFF-EEEA8F01280E}"/>
              </a:ext>
            </a:extLst>
          </p:cNvPr>
          <p:cNvCxnSpPr>
            <a:cxnSpLocks/>
          </p:cNvCxnSpPr>
          <p:nvPr/>
        </p:nvCxnSpPr>
        <p:spPr>
          <a:xfrm flipV="1">
            <a:off x="6725014" y="5031289"/>
            <a:ext cx="661671" cy="31374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2" name="Right Arrow 131">
            <a:extLst>
              <a:ext uri="{FF2B5EF4-FFF2-40B4-BE49-F238E27FC236}">
                <a16:creationId xmlns:a16="http://schemas.microsoft.com/office/drawing/2014/main" id="{537351A9-9CD5-E84E-9B73-EE39D44529F5}"/>
              </a:ext>
            </a:extLst>
          </p:cNvPr>
          <p:cNvSpPr/>
          <p:nvPr/>
        </p:nvSpPr>
        <p:spPr>
          <a:xfrm>
            <a:off x="6950653" y="2065867"/>
            <a:ext cx="436032" cy="40060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8CEB09C0-C8B2-7B42-A2BB-D5A3CE17D950}"/>
              </a:ext>
            </a:extLst>
          </p:cNvPr>
          <p:cNvSpPr/>
          <p:nvPr/>
        </p:nvSpPr>
        <p:spPr>
          <a:xfrm>
            <a:off x="8400476" y="2062155"/>
            <a:ext cx="436032" cy="40060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Right Arrow 133">
            <a:extLst>
              <a:ext uri="{FF2B5EF4-FFF2-40B4-BE49-F238E27FC236}">
                <a16:creationId xmlns:a16="http://schemas.microsoft.com/office/drawing/2014/main" id="{D496BD15-E84D-8546-931C-16978348936B}"/>
              </a:ext>
            </a:extLst>
          </p:cNvPr>
          <p:cNvSpPr/>
          <p:nvPr/>
        </p:nvSpPr>
        <p:spPr>
          <a:xfrm>
            <a:off x="9803435" y="2062154"/>
            <a:ext cx="436032" cy="40060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A28FCF5-9588-4545-9E54-0C7DFDC23BE6}"/>
              </a:ext>
            </a:extLst>
          </p:cNvPr>
          <p:cNvCxnSpPr>
            <a:cxnSpLocks/>
          </p:cNvCxnSpPr>
          <p:nvPr/>
        </p:nvCxnSpPr>
        <p:spPr>
          <a:xfrm flipV="1">
            <a:off x="8044273" y="4029667"/>
            <a:ext cx="665542" cy="4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30F6B3C-F8B3-7B44-BE9A-604E8B8E1E69}"/>
              </a:ext>
            </a:extLst>
          </p:cNvPr>
          <p:cNvCxnSpPr>
            <a:cxnSpLocks/>
          </p:cNvCxnSpPr>
          <p:nvPr/>
        </p:nvCxnSpPr>
        <p:spPr>
          <a:xfrm flipV="1">
            <a:off x="8029378" y="4789624"/>
            <a:ext cx="665542" cy="4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DA2C5AB-D431-C64B-B7C8-C13DC8F54163}"/>
              </a:ext>
            </a:extLst>
          </p:cNvPr>
          <p:cNvCxnSpPr>
            <a:cxnSpLocks/>
          </p:cNvCxnSpPr>
          <p:nvPr/>
        </p:nvCxnSpPr>
        <p:spPr>
          <a:xfrm flipV="1">
            <a:off x="8044273" y="5495223"/>
            <a:ext cx="665542" cy="4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81534BA-4DC7-8A48-B6EB-ACA8E11B9C97}"/>
              </a:ext>
            </a:extLst>
          </p:cNvPr>
          <p:cNvCxnSpPr>
            <a:cxnSpLocks/>
          </p:cNvCxnSpPr>
          <p:nvPr/>
        </p:nvCxnSpPr>
        <p:spPr>
          <a:xfrm flipV="1">
            <a:off x="8045963" y="6200936"/>
            <a:ext cx="665542" cy="40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EB88AD2B-8043-8A4C-9B74-AFCC54FD7330}"/>
              </a:ext>
            </a:extLst>
          </p:cNvPr>
          <p:cNvSpPr/>
          <p:nvPr/>
        </p:nvSpPr>
        <p:spPr>
          <a:xfrm>
            <a:off x="3574658" y="2671671"/>
            <a:ext cx="4802386" cy="4090075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4198A49-C325-934A-A728-B277E545DB72}"/>
              </a:ext>
            </a:extLst>
          </p:cNvPr>
          <p:cNvSpPr txBox="1"/>
          <p:nvPr/>
        </p:nvSpPr>
        <p:spPr>
          <a:xfrm>
            <a:off x="6821905" y="2911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90969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7" grpId="0" animBg="1"/>
      <p:bldP spid="31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3" grpId="0" animBg="1"/>
      <p:bldP spid="54" grpId="0" animBg="1"/>
      <p:bldP spid="55" grpId="0" animBg="1"/>
      <p:bldP spid="56" grpId="0" animBg="1"/>
      <p:bldP spid="132" grpId="0" animBg="1"/>
      <p:bldP spid="133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4961-DF3E-BA4E-A6C1-91C891D73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激活函数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EBFB-9FE4-6642-8AB0-291D51DFC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026" name="Picture 2" descr="Commonly used activation functions: (a) Sigmoid, (b) Tanh, (c) ReLU,... |  Download Scientific Diagram">
            <a:extLst>
              <a:ext uri="{FF2B5EF4-FFF2-40B4-BE49-F238E27FC236}">
                <a16:creationId xmlns:a16="http://schemas.microsoft.com/office/drawing/2014/main" id="{6C4279CB-0DD2-EE4F-AC79-D8336E52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962539"/>
            <a:ext cx="6464818" cy="40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tivation Functions Within Neural Networks | Experfy.com">
            <a:extLst>
              <a:ext uri="{FF2B5EF4-FFF2-40B4-BE49-F238E27FC236}">
                <a16:creationId xmlns:a16="http://schemas.microsoft.com/office/drawing/2014/main" id="{1BB5F48D-F917-3D4B-B38C-9E3B0BEE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241" y="1962539"/>
            <a:ext cx="4301958" cy="238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3277A-835C-CF42-BBAC-3C3FF6C4047C}"/>
              </a:ext>
            </a:extLst>
          </p:cNvPr>
          <p:cNvSpPr txBox="1"/>
          <p:nvPr/>
        </p:nvSpPr>
        <p:spPr>
          <a:xfrm>
            <a:off x="7339263" y="5029201"/>
            <a:ext cx="41669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N" dirty="0"/>
              <a:t>常见激活函数的优势与劣势</a:t>
            </a:r>
          </a:p>
        </p:txBody>
      </p:sp>
    </p:spTree>
    <p:extLst>
      <p:ext uri="{BB962C8B-B14F-4D97-AF65-F5344CB8AC3E}">
        <p14:creationId xmlns:p14="http://schemas.microsoft.com/office/powerpoint/2010/main" val="15816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4B17-2950-1849-9C58-40B101E5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初始化</a:t>
            </a:r>
            <a:r>
              <a:rPr lang="zh-CN" altLang="en-US" dirty="0"/>
              <a:t> </a:t>
            </a:r>
            <a:r>
              <a:rPr lang="en-US" altLang="zh-CN" dirty="0" err="1"/>
              <a:t>Initizalization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F17BF-7CD4-5745-8DC0-0D07DE65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48" y="2065867"/>
            <a:ext cx="10131425" cy="3649133"/>
          </a:xfrm>
        </p:spPr>
        <p:txBody>
          <a:bodyPr anchor="t"/>
          <a:lstStyle/>
          <a:p>
            <a:r>
              <a:rPr lang="en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Initialization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critical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initialized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ZERO</a:t>
            </a:r>
          </a:p>
          <a:p>
            <a:pPr marL="457200" lvl="1" indent="0">
              <a:buNone/>
            </a:pP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randomized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distribution,</a:t>
            </a:r>
            <a:r>
              <a:rPr lang="zh-CN" altLang="en-US" dirty="0"/>
              <a:t> 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ZERO</a:t>
            </a:r>
          </a:p>
          <a:p>
            <a:pPr marL="914400" lvl="2" indent="0"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weight:</a:t>
            </a:r>
            <a:r>
              <a:rPr lang="zh-CN" altLang="en-US" dirty="0"/>
              <a:t>  </a:t>
            </a:r>
            <a:r>
              <a:rPr lang="en-US" altLang="zh-CN" dirty="0"/>
              <a:t>Xavier initialization </a:t>
            </a:r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8409C7-5AD2-E64C-A702-DBF6036B6FAE}"/>
              </a:ext>
            </a:extLst>
          </p:cNvPr>
          <p:cNvSpPr/>
          <p:nvPr/>
        </p:nvSpPr>
        <p:spPr>
          <a:xfrm>
            <a:off x="5751514" y="2273968"/>
            <a:ext cx="783222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x1</a:t>
            </a:r>
            <a:endParaRPr lang="en-C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2A68B9-085E-F344-AC7C-59868C99A87D}"/>
              </a:ext>
            </a:extLst>
          </p:cNvPr>
          <p:cNvSpPr/>
          <p:nvPr/>
        </p:nvSpPr>
        <p:spPr>
          <a:xfrm>
            <a:off x="5751514" y="4018547"/>
            <a:ext cx="783222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x2</a:t>
            </a:r>
            <a:endParaRPr lang="en-C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2958A6-BFF4-844C-9365-D737AA88BA8D}"/>
              </a:ext>
            </a:extLst>
          </p:cNvPr>
          <p:cNvSpPr/>
          <p:nvPr/>
        </p:nvSpPr>
        <p:spPr>
          <a:xfrm>
            <a:off x="7599748" y="2273968"/>
            <a:ext cx="990797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a1_1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5D7A11-2858-1E41-9D10-88D6F4EE2CD6}"/>
              </a:ext>
            </a:extLst>
          </p:cNvPr>
          <p:cNvSpPr/>
          <p:nvPr/>
        </p:nvSpPr>
        <p:spPr>
          <a:xfrm>
            <a:off x="7599749" y="4018547"/>
            <a:ext cx="990796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a1_2</a:t>
            </a:r>
            <a:endParaRPr lang="en-C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22A8C5-87AE-BC45-BD91-A5162E3488DC}"/>
              </a:ext>
            </a:extLst>
          </p:cNvPr>
          <p:cNvSpPr/>
          <p:nvPr/>
        </p:nvSpPr>
        <p:spPr>
          <a:xfrm>
            <a:off x="9094016" y="3169318"/>
            <a:ext cx="783222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a2</a:t>
            </a:r>
            <a:endParaRPr lang="en-C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6F454-B669-BA4D-8FB0-729ED05C12EE}"/>
              </a:ext>
            </a:extLst>
          </p:cNvPr>
          <p:cNvSpPr/>
          <p:nvPr/>
        </p:nvSpPr>
        <p:spPr>
          <a:xfrm>
            <a:off x="10530813" y="3146257"/>
            <a:ext cx="990795" cy="8038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yhat</a:t>
            </a:r>
            <a:endParaRPr lang="en-C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EAAF35-F3C1-E948-BFD0-17F699CFEEC9}"/>
              </a:ext>
            </a:extLst>
          </p:cNvPr>
          <p:cNvCxnSpPr>
            <a:endCxn id="6" idx="2"/>
          </p:cNvCxnSpPr>
          <p:nvPr/>
        </p:nvCxnSpPr>
        <p:spPr>
          <a:xfrm>
            <a:off x="6534736" y="2675912"/>
            <a:ext cx="10650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D8E2D1-AD08-1C43-A289-5F2D36060A7F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534736" y="2675912"/>
            <a:ext cx="1065013" cy="1744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898623-447E-8142-BA35-B6E151EFD145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6534736" y="4420491"/>
            <a:ext cx="10650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E15C08-7060-EE48-9CC0-FA03D0B634D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514398" y="2675912"/>
            <a:ext cx="1085350" cy="1701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BCB63B-3601-B746-80AC-6311D74AD83F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8590545" y="2675912"/>
            <a:ext cx="618171" cy="6111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D03CF-BA5E-8344-BBE9-526791054E6F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8445446" y="3855479"/>
            <a:ext cx="763270" cy="280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58CAF9-8539-ED48-92AB-BE8294CF956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9877238" y="3548201"/>
            <a:ext cx="653575" cy="23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Training Deep Neural Nets | Simplilearn">
            <a:extLst>
              <a:ext uri="{FF2B5EF4-FFF2-40B4-BE49-F238E27FC236}">
                <a16:creationId xmlns:a16="http://schemas.microsoft.com/office/drawing/2014/main" id="{77329CC9-7F54-E849-99ED-4B29AF294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9" y="5274997"/>
            <a:ext cx="6857919" cy="96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aiming He initialization. We will derive Kaiming initialization… | by SG |  Medium">
            <a:extLst>
              <a:ext uri="{FF2B5EF4-FFF2-40B4-BE49-F238E27FC236}">
                <a16:creationId xmlns:a16="http://schemas.microsoft.com/office/drawing/2014/main" id="{D03FFEDF-668A-1746-A721-DE8844FB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93" y="5313055"/>
            <a:ext cx="4677987" cy="872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75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5187-54E2-FC43-994E-ED1C36DD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梯度消失与梯度爆炸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9441F-4D65-F145-B17F-62C72C9D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1E829B-2118-7A46-9AAB-14366066C9BF}"/>
              </a:ext>
            </a:extLst>
          </p:cNvPr>
          <p:cNvSpPr/>
          <p:nvPr/>
        </p:nvSpPr>
        <p:spPr>
          <a:xfrm>
            <a:off x="1792706" y="244241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3D882B-5F5A-B044-BC0C-8510383A208D}"/>
              </a:ext>
            </a:extLst>
          </p:cNvPr>
          <p:cNvSpPr/>
          <p:nvPr/>
        </p:nvSpPr>
        <p:spPr>
          <a:xfrm>
            <a:off x="1792706" y="303641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26FE24-B8B9-2843-AB8B-72789BB86360}"/>
              </a:ext>
            </a:extLst>
          </p:cNvPr>
          <p:cNvSpPr/>
          <p:nvPr/>
        </p:nvSpPr>
        <p:spPr>
          <a:xfrm>
            <a:off x="2727158" y="244241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D59488-B206-A442-83FF-7A1A3F5B9824}"/>
              </a:ext>
            </a:extLst>
          </p:cNvPr>
          <p:cNvSpPr/>
          <p:nvPr/>
        </p:nvSpPr>
        <p:spPr>
          <a:xfrm>
            <a:off x="2727158" y="303641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B13179-A720-8E4F-8FBC-AD9D44B34C2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362200" y="2707105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FD2D8-5BDA-2846-BC4A-B4144BEE8E74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362200" y="2677027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31AFE1-3DD3-254E-9D08-8CD595F7FD99}"/>
              </a:ext>
            </a:extLst>
          </p:cNvPr>
          <p:cNvCxnSpPr>
            <a:cxnSpLocks/>
          </p:cNvCxnSpPr>
          <p:nvPr/>
        </p:nvCxnSpPr>
        <p:spPr>
          <a:xfrm>
            <a:off x="3296652" y="2725375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152079-F0BA-594B-ACC6-DBF8756CBE92}"/>
              </a:ext>
            </a:extLst>
          </p:cNvPr>
          <p:cNvCxnSpPr>
            <a:cxnSpLocks/>
          </p:cNvCxnSpPr>
          <p:nvPr/>
        </p:nvCxnSpPr>
        <p:spPr>
          <a:xfrm flipV="1">
            <a:off x="3296652" y="2695297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D61FB9E-F6D8-3E48-BC60-769376866633}"/>
              </a:ext>
            </a:extLst>
          </p:cNvPr>
          <p:cNvSpPr/>
          <p:nvPr/>
        </p:nvSpPr>
        <p:spPr>
          <a:xfrm>
            <a:off x="3661610" y="244241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8A7E89-DE11-4E4D-8120-37A16AFEA11E}"/>
              </a:ext>
            </a:extLst>
          </p:cNvPr>
          <p:cNvSpPr/>
          <p:nvPr/>
        </p:nvSpPr>
        <p:spPr>
          <a:xfrm>
            <a:off x="3661610" y="303641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4F60A6-4AF3-F641-9FC1-76E54B223054}"/>
              </a:ext>
            </a:extLst>
          </p:cNvPr>
          <p:cNvSpPr/>
          <p:nvPr/>
        </p:nvSpPr>
        <p:spPr>
          <a:xfrm>
            <a:off x="4596062" y="244241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A6B600-4643-8E49-B800-49A36E7BF8A4}"/>
              </a:ext>
            </a:extLst>
          </p:cNvPr>
          <p:cNvSpPr/>
          <p:nvPr/>
        </p:nvSpPr>
        <p:spPr>
          <a:xfrm>
            <a:off x="4596062" y="303641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32FFC5-2993-2C4C-84BB-7260A0085ED0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4231104" y="2707105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87CDAF-E07B-5449-B9EB-269B165A1D42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4231104" y="2677027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C59E17-D9DE-0B40-B4A8-BE40693D03F6}"/>
              </a:ext>
            </a:extLst>
          </p:cNvPr>
          <p:cNvCxnSpPr>
            <a:cxnSpLocks/>
          </p:cNvCxnSpPr>
          <p:nvPr/>
        </p:nvCxnSpPr>
        <p:spPr>
          <a:xfrm>
            <a:off x="5165556" y="2725375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98A1CC-9F19-E344-99C8-6879309950F5}"/>
              </a:ext>
            </a:extLst>
          </p:cNvPr>
          <p:cNvCxnSpPr>
            <a:cxnSpLocks/>
          </p:cNvCxnSpPr>
          <p:nvPr/>
        </p:nvCxnSpPr>
        <p:spPr>
          <a:xfrm flipV="1">
            <a:off x="5165556" y="2695297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D999D2D-A555-D844-AB59-041655416D39}"/>
              </a:ext>
            </a:extLst>
          </p:cNvPr>
          <p:cNvSpPr/>
          <p:nvPr/>
        </p:nvSpPr>
        <p:spPr>
          <a:xfrm>
            <a:off x="5530514" y="2430379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52C54D-9445-7D4F-B23C-F360C02C5359}"/>
              </a:ext>
            </a:extLst>
          </p:cNvPr>
          <p:cNvSpPr/>
          <p:nvPr/>
        </p:nvSpPr>
        <p:spPr>
          <a:xfrm>
            <a:off x="5530514" y="302438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850E6B-82DB-4946-BAEA-A0206054140B}"/>
              </a:ext>
            </a:extLst>
          </p:cNvPr>
          <p:cNvSpPr/>
          <p:nvPr/>
        </p:nvSpPr>
        <p:spPr>
          <a:xfrm>
            <a:off x="6464966" y="2430379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D99C8F-0A68-BE4F-B82C-629C22F57C76}"/>
              </a:ext>
            </a:extLst>
          </p:cNvPr>
          <p:cNvSpPr/>
          <p:nvPr/>
        </p:nvSpPr>
        <p:spPr>
          <a:xfrm>
            <a:off x="6464966" y="302438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A5A6AB-5BF3-9C4D-831E-4BD67CBB8DBB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6100008" y="2695073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8D348E-DEEB-744D-BFB9-A6DC2D55E2CF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 flipV="1">
            <a:off x="6100008" y="2664995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D0BED6-0D32-5D41-AA4A-3CA89A38FCC8}"/>
              </a:ext>
            </a:extLst>
          </p:cNvPr>
          <p:cNvCxnSpPr>
            <a:cxnSpLocks/>
          </p:cNvCxnSpPr>
          <p:nvPr/>
        </p:nvCxnSpPr>
        <p:spPr>
          <a:xfrm>
            <a:off x="7034460" y="2713343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645F77-2177-E94C-BBF7-9DCCF0F6F669}"/>
              </a:ext>
            </a:extLst>
          </p:cNvPr>
          <p:cNvCxnSpPr>
            <a:cxnSpLocks/>
          </p:cNvCxnSpPr>
          <p:nvPr/>
        </p:nvCxnSpPr>
        <p:spPr>
          <a:xfrm flipV="1">
            <a:off x="7034460" y="2683265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5041293-7AB6-B440-828E-4A6597378C3A}"/>
              </a:ext>
            </a:extLst>
          </p:cNvPr>
          <p:cNvSpPr/>
          <p:nvPr/>
        </p:nvSpPr>
        <p:spPr>
          <a:xfrm>
            <a:off x="7395404" y="246068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DED672-A8A5-204D-B9C4-EAF07A5AD10C}"/>
              </a:ext>
            </a:extLst>
          </p:cNvPr>
          <p:cNvSpPr/>
          <p:nvPr/>
        </p:nvSpPr>
        <p:spPr>
          <a:xfrm>
            <a:off x="7395404" y="305468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C4A0D6-67F6-3045-B134-CDB96CBB65DA}"/>
              </a:ext>
            </a:extLst>
          </p:cNvPr>
          <p:cNvSpPr/>
          <p:nvPr/>
        </p:nvSpPr>
        <p:spPr>
          <a:xfrm>
            <a:off x="8329856" y="246068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982EE58-68FE-4B46-8FC2-F0ADEB768A58}"/>
              </a:ext>
            </a:extLst>
          </p:cNvPr>
          <p:cNvSpPr/>
          <p:nvPr/>
        </p:nvSpPr>
        <p:spPr>
          <a:xfrm>
            <a:off x="8329856" y="3054683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9EF807-69AB-EC46-AF0D-198511A53A56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7964898" y="2725375"/>
            <a:ext cx="364958" cy="563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FBAAD7-2ED5-2A4C-8D4E-98155E1340D7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964898" y="2695297"/>
            <a:ext cx="364958" cy="594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03C902-7348-EF4D-BB51-94A0815A6658}"/>
              </a:ext>
            </a:extLst>
          </p:cNvPr>
          <p:cNvCxnSpPr>
            <a:cxnSpLocks/>
          </p:cNvCxnSpPr>
          <p:nvPr/>
        </p:nvCxnSpPr>
        <p:spPr>
          <a:xfrm>
            <a:off x="8899350" y="2743645"/>
            <a:ext cx="565492" cy="292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6A7EB1-E780-3749-AC35-28F330CFE757}"/>
              </a:ext>
            </a:extLst>
          </p:cNvPr>
          <p:cNvCxnSpPr>
            <a:cxnSpLocks/>
          </p:cNvCxnSpPr>
          <p:nvPr/>
        </p:nvCxnSpPr>
        <p:spPr>
          <a:xfrm flipV="1">
            <a:off x="8899350" y="3036413"/>
            <a:ext cx="541425" cy="271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FE910EF-A9A9-F841-8A7D-24F1D639CD7D}"/>
              </a:ext>
            </a:extLst>
          </p:cNvPr>
          <p:cNvSpPr/>
          <p:nvPr/>
        </p:nvSpPr>
        <p:spPr>
          <a:xfrm>
            <a:off x="9480865" y="2754451"/>
            <a:ext cx="569494" cy="46923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074" name="Picture 2" descr="Neural networks: training with backpropagation.">
            <a:extLst>
              <a:ext uri="{FF2B5EF4-FFF2-40B4-BE49-F238E27FC236}">
                <a16:creationId xmlns:a16="http://schemas.microsoft.com/office/drawing/2014/main" id="{6941521F-F0F9-4046-80EF-39E44025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58" y="3599004"/>
            <a:ext cx="6533150" cy="29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1D9A-F8FE-414C-8595-6E0D5D62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altLang="zh-CN" dirty="0"/>
              <a:t>Batch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77116-3A96-CA4A-AC70-328DBC5B7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dirty="0"/>
              <a:t>Batch Normalization allows us to use much higher learning rates and be less careful about initialization. 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373B278-10E7-2046-A6D7-F5BE707F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21" y="639097"/>
            <a:ext cx="5263887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873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1747</TotalTime>
  <Words>494</Words>
  <Application>Microsoft Macintosh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Alibaba PuHuiTi</vt:lpstr>
      <vt:lpstr>KaiTi</vt:lpstr>
      <vt:lpstr>Microsoft YaHei Light</vt:lpstr>
      <vt:lpstr>Songti SC Regular</vt:lpstr>
      <vt:lpstr>Arial</vt:lpstr>
      <vt:lpstr>Calibri</vt:lpstr>
      <vt:lpstr>Calibri Light</vt:lpstr>
      <vt:lpstr>Cambria Math</vt:lpstr>
      <vt:lpstr>Times</vt:lpstr>
      <vt:lpstr>Celestial</vt:lpstr>
      <vt:lpstr>人工智能核心能力培养 — Lecture 07  Deep Learning and Neural Ntworks  The Kernel Ability For Artificial Intelligence </vt:lpstr>
      <vt:lpstr>deep learning and modern artificial intelligence </vt:lpstr>
      <vt:lpstr>Key points of neural networks</vt:lpstr>
      <vt:lpstr>PowerPoint Presentation</vt:lpstr>
      <vt:lpstr>Some more key points for deep learning</vt:lpstr>
      <vt:lpstr>激活函数 Activation functions</vt:lpstr>
      <vt:lpstr>初始化 Initizalization</vt:lpstr>
      <vt:lpstr>梯度消失与梯度爆炸</vt:lpstr>
      <vt:lpstr>Batch normalization</vt:lpstr>
      <vt:lpstr>Gradient clipping</vt:lpstr>
      <vt:lpstr>Gradient chekcing 梯度检查</vt:lpstr>
      <vt:lpstr>learning rate  and stop early </vt:lpstr>
      <vt:lpstr>Optimizer 不同的优化方法</vt:lpstr>
      <vt:lpstr>Gradient with momentum</vt:lpstr>
      <vt:lpstr>RMS-prop (Root mean square prop)</vt:lpstr>
      <vt:lpstr>ADAM</vt:lpstr>
      <vt:lpstr>Next: Convolutional neural network 卷积神经网络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Lecture-07</dc:title>
  <dc:creator>gao minquan</dc:creator>
  <cp:lastModifiedBy>gao minquan</cp:lastModifiedBy>
  <cp:revision>26</cp:revision>
  <dcterms:created xsi:type="dcterms:W3CDTF">2021-03-15T02:48:25Z</dcterms:created>
  <dcterms:modified xsi:type="dcterms:W3CDTF">2021-05-10T12:16:32Z</dcterms:modified>
</cp:coreProperties>
</file>